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95D211-36BB-4BAA-BD44-4D659498C40C}">
  <a:tblStyle styleId="{6895D211-36BB-4BAA-BD44-4D659498C40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BF86653-6D82-4E47-AACF-E4F2EC3C4B24}"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e3071f5d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e3071f5d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thing to mention is that the habitats with the highest amount of vegetation seem to be the most susceptible to changes in the environment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e9546898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e9546898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e3071f5d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e3071f5d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ce3071f5d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ce3071f5d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e3ae1d2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e3ae1d2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ce3071f5d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ce3071f5d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e3071f5d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e3071f5d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f2c73a0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f2c73a0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e3071f5d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e3071f5d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eb7a4380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eb7a4380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e3071f5d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e3071f5d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aziba.org/?page_id=1150" TargetMode="External"/><Relationship Id="rId4" Type="http://schemas.openxmlformats.org/officeDocument/2006/relationships/hyperlink" Target="http://ag.arizona.edu/research/redsquirre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hyperlink" Target="https://mgio.arizona.edu/mou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researchgate.net/publication/330284135_Investigative_Spatial_Distribution_and_Modelling_of_Existing_and_Future_Urban_Land_Changes_and_Its_Impact_on_Urbanization_and_Economy?_tp=eyJjb250ZXh0Ijp7ImZpcnN0UGFnZSI6Il9kaXJlY3QiLCJwYWdlIjoiX2RpcmVjdCJ9fQ" TargetMode="External"/><Relationship Id="rId4" Type="http://schemas.openxmlformats.org/officeDocument/2006/relationships/image" Target="../media/image1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000"/>
              <a:t>Temporal and Habitat Change Analysis of Arizona Sky Islands</a:t>
            </a:r>
            <a:endParaRPr sz="40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Eric Gibson</a:t>
            </a:r>
            <a:endParaRPr/>
          </a:p>
        </p:txBody>
      </p:sp>
      <p:pic>
        <p:nvPicPr>
          <p:cNvPr id="56" name="Google Shape;56;p13"/>
          <p:cNvPicPr preferRelativeResize="0"/>
          <p:nvPr/>
        </p:nvPicPr>
        <p:blipFill rotWithShape="1">
          <a:blip r:embed="rId3">
            <a:alphaModFix/>
          </a:blip>
          <a:srcRect b="46088" l="0" r="0" t="29727"/>
          <a:stretch/>
        </p:blipFill>
        <p:spPr>
          <a:xfrm>
            <a:off x="0" y="0"/>
            <a:ext cx="9144000" cy="1479350"/>
          </a:xfrm>
          <a:prstGeom prst="rect">
            <a:avLst/>
          </a:prstGeom>
          <a:noFill/>
          <a:ln>
            <a:noFill/>
          </a:ln>
        </p:spPr>
      </p:pic>
      <p:pic>
        <p:nvPicPr>
          <p:cNvPr id="57" name="Google Shape;57;p13"/>
          <p:cNvPicPr preferRelativeResize="0"/>
          <p:nvPr/>
        </p:nvPicPr>
        <p:blipFill rotWithShape="1">
          <a:blip r:embed="rId4">
            <a:alphaModFix/>
          </a:blip>
          <a:srcRect b="35789" l="0" r="0" t="35900"/>
          <a:stretch/>
        </p:blipFill>
        <p:spPr>
          <a:xfrm>
            <a:off x="0" y="3417075"/>
            <a:ext cx="9143998" cy="1726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207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Discussion/Conclusion</a:t>
            </a:r>
            <a:endParaRPr/>
          </a:p>
        </p:txBody>
      </p:sp>
      <p:sp>
        <p:nvSpPr>
          <p:cNvPr id="134" name="Google Shape;134;p22"/>
          <p:cNvSpPr txBox="1"/>
          <p:nvPr>
            <p:ph idx="1" type="body"/>
          </p:nvPr>
        </p:nvSpPr>
        <p:spPr>
          <a:xfrm>
            <a:off x="311700" y="947275"/>
            <a:ext cx="6055500" cy="424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highest elevations tend to have a lower average NDVI values than high-mid elevations</a:t>
            </a:r>
            <a:endParaRPr/>
          </a:p>
          <a:p>
            <a:pPr indent="-342900" lvl="1" marL="914400" rtl="0" algn="l">
              <a:spcBef>
                <a:spcPts val="0"/>
              </a:spcBef>
              <a:spcAft>
                <a:spcPts val="0"/>
              </a:spcAft>
              <a:buSzPts val="1800"/>
              <a:buChar char="○"/>
            </a:pPr>
            <a:r>
              <a:rPr lang="en" sz="1800"/>
              <a:t>Still, t</a:t>
            </a:r>
            <a:r>
              <a:rPr lang="en" sz="1800"/>
              <a:t>here is not a large net negative change in NDVI values at different elevation ranges throughout the 2013 - 2023 temporal range</a:t>
            </a:r>
            <a:endParaRPr sz="1800"/>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Changes in habitat size also do not have a significant net change over the 11 years, however, certain years, like 2018, do show a negative change in dense forest habitat size (likely due to wildfire)</a:t>
            </a:r>
            <a:endParaRPr sz="1800"/>
          </a:p>
        </p:txBody>
      </p:sp>
      <p:pic>
        <p:nvPicPr>
          <p:cNvPr id="135" name="Google Shape;135;p22"/>
          <p:cNvPicPr preferRelativeResize="0"/>
          <p:nvPr/>
        </p:nvPicPr>
        <p:blipFill>
          <a:blip r:embed="rId3">
            <a:alphaModFix/>
          </a:blip>
          <a:stretch>
            <a:fillRect/>
          </a:stretch>
        </p:blipFill>
        <p:spPr>
          <a:xfrm>
            <a:off x="6744175" y="207175"/>
            <a:ext cx="2088125" cy="2063925"/>
          </a:xfrm>
          <a:prstGeom prst="rect">
            <a:avLst/>
          </a:prstGeom>
          <a:noFill/>
          <a:ln>
            <a:noFill/>
          </a:ln>
        </p:spPr>
      </p:pic>
      <p:pic>
        <p:nvPicPr>
          <p:cNvPr id="136" name="Google Shape;136;p22"/>
          <p:cNvPicPr preferRelativeResize="0"/>
          <p:nvPr/>
        </p:nvPicPr>
        <p:blipFill>
          <a:blip r:embed="rId4">
            <a:alphaModFix/>
          </a:blip>
          <a:stretch>
            <a:fillRect/>
          </a:stretch>
        </p:blipFill>
        <p:spPr>
          <a:xfrm>
            <a:off x="6744175" y="2657763"/>
            <a:ext cx="2088124" cy="2040863"/>
          </a:xfrm>
          <a:prstGeom prst="rect">
            <a:avLst/>
          </a:prstGeom>
          <a:noFill/>
          <a:ln>
            <a:noFill/>
          </a:ln>
        </p:spPr>
      </p:pic>
      <p:sp>
        <p:nvSpPr>
          <p:cNvPr id="137" name="Google Shape;137;p22"/>
          <p:cNvSpPr txBox="1"/>
          <p:nvPr/>
        </p:nvSpPr>
        <p:spPr>
          <a:xfrm>
            <a:off x="6684175" y="2188925"/>
            <a:ext cx="2088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Chiricahua habitats 2021</a:t>
            </a:r>
            <a:endParaRPr sz="1000">
              <a:solidFill>
                <a:schemeClr val="dk1"/>
              </a:solidFill>
            </a:endParaRPr>
          </a:p>
        </p:txBody>
      </p:sp>
      <p:sp>
        <p:nvSpPr>
          <p:cNvPr id="138" name="Google Shape;138;p22"/>
          <p:cNvSpPr txBox="1"/>
          <p:nvPr/>
        </p:nvSpPr>
        <p:spPr>
          <a:xfrm>
            <a:off x="6684175" y="4613100"/>
            <a:ext cx="2088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Chiricahua habitats 2022</a:t>
            </a:r>
            <a:endParaRPr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82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Improvements/Continuations</a:t>
            </a:r>
            <a:endParaRPr/>
          </a:p>
        </p:txBody>
      </p:sp>
      <p:sp>
        <p:nvSpPr>
          <p:cNvPr id="144" name="Google Shape;144;p23"/>
          <p:cNvSpPr txBox="1"/>
          <p:nvPr>
            <p:ph idx="1" type="body"/>
          </p:nvPr>
        </p:nvSpPr>
        <p:spPr>
          <a:xfrm>
            <a:off x="311700" y="754525"/>
            <a:ext cx="8520600" cy="4089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Collect data from a greater temporal range, as 11 years may not have been enough to visualize consistent changes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Use more rasters from the same year to have a larger sample size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Use a more definitive habitat classification</a:t>
            </a:r>
            <a:endParaRPr/>
          </a:p>
          <a:p>
            <a:pPr indent="-342900" lvl="1" marL="914400" rtl="0" algn="l">
              <a:spcBef>
                <a:spcPts val="0"/>
              </a:spcBef>
              <a:spcAft>
                <a:spcPts val="0"/>
              </a:spcAft>
              <a:buSzPts val="1800"/>
              <a:buChar char="○"/>
            </a:pPr>
            <a:r>
              <a:rPr lang="en" sz="1800"/>
              <a:t>Use drone imagery or an in-person survey to more accurately determine habitat classification and specific plant species</a:t>
            </a:r>
            <a:endParaRPr sz="1800"/>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Monitor evolutionary changes of species between sky islands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50" name="Google Shape;150;p24"/>
          <p:cNvSpPr txBox="1"/>
          <p:nvPr>
            <p:ph idx="1" type="body"/>
          </p:nvPr>
        </p:nvSpPr>
        <p:spPr>
          <a:xfrm>
            <a:off x="112775" y="572700"/>
            <a:ext cx="9144000" cy="43893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sz="1100">
                <a:solidFill>
                  <a:schemeClr val="dk1"/>
                </a:solidFill>
              </a:rPr>
              <a:t>Akbar, Tahir Ali, et al. “Investigative Spatial Distribution and Modelling of Existing and Future Urban Land Changes and Its Impact on 			Urbanization and Economy.” </a:t>
            </a:r>
            <a:r>
              <a:rPr i="1" lang="en" sz="1100">
                <a:solidFill>
                  <a:schemeClr val="dk1"/>
                </a:solidFill>
              </a:rPr>
              <a:t>Remote Sensing</a:t>
            </a:r>
            <a:r>
              <a:rPr lang="en" sz="1100">
                <a:solidFill>
                  <a:schemeClr val="dk1"/>
                </a:solidFill>
              </a:rPr>
              <a:t>, vol. 11, no. 2, Jan. 2019. </a:t>
            </a:r>
            <a:r>
              <a:rPr i="1" lang="en" sz="1100">
                <a:solidFill>
                  <a:schemeClr val="dk1"/>
                </a:solidFill>
              </a:rPr>
              <a:t>105</a:t>
            </a:r>
            <a:r>
              <a:rPr lang="en" sz="1100">
                <a:solidFill>
                  <a:schemeClr val="dk1"/>
                </a:solidFill>
              </a:rPr>
              <a:t>. </a:t>
            </a:r>
            <a:endParaRPr sz="1100">
              <a:solidFill>
                <a:schemeClr val="dk1"/>
              </a:solidFill>
            </a:endParaRPr>
          </a:p>
          <a:p>
            <a:pPr indent="0" lvl="0" marL="0" rtl="0" algn="l">
              <a:spcBef>
                <a:spcPts val="1200"/>
              </a:spcBef>
              <a:spcAft>
                <a:spcPts val="0"/>
              </a:spcAft>
              <a:buNone/>
            </a:pPr>
            <a:r>
              <a:rPr lang="en" sz="1200">
                <a:solidFill>
                  <a:schemeClr val="dk1"/>
                </a:solidFill>
              </a:rPr>
              <a:t>earth.google.com</a:t>
            </a:r>
            <a:r>
              <a:rPr lang="en" sz="1150">
                <a:solidFill>
                  <a:schemeClr val="dk1"/>
                </a:solidFill>
              </a:rPr>
              <a:t> </a:t>
            </a:r>
            <a:endParaRPr sz="1100">
              <a:solidFill>
                <a:schemeClr val="dk1"/>
              </a:solidFill>
            </a:endParaRPr>
          </a:p>
          <a:p>
            <a:pPr indent="0" lvl="0" marL="0" rtl="0" algn="l">
              <a:spcBef>
                <a:spcPts val="1200"/>
              </a:spcBef>
              <a:spcAft>
                <a:spcPts val="0"/>
              </a:spcAft>
              <a:buNone/>
            </a:pPr>
            <a:r>
              <a:rPr lang="en" sz="1150">
                <a:solidFill>
                  <a:schemeClr val="dk1"/>
                </a:solidFill>
              </a:rPr>
              <a:t>He, Kai and Jiang, Xuelong. “Sky islands of southwest China. I: an overview of phylogeographic patterns.” </a:t>
            </a:r>
            <a:r>
              <a:rPr i="1" lang="en" sz="1150">
                <a:solidFill>
                  <a:schemeClr val="dk1"/>
                </a:solidFill>
              </a:rPr>
              <a:t>Chinese Science Bulletin</a:t>
            </a:r>
            <a:r>
              <a:rPr lang="en" sz="1150">
                <a:solidFill>
                  <a:schemeClr val="dk1"/>
                </a:solidFill>
              </a:rPr>
              <a:t>, 		vol.59, 15 Jan. 2014, pp. 585–597. </a:t>
            </a:r>
            <a:endParaRPr sz="1150">
              <a:solidFill>
                <a:schemeClr val="dk1"/>
              </a:solidFill>
            </a:endParaRPr>
          </a:p>
          <a:p>
            <a:pPr indent="0" lvl="0" marL="0" rtl="0" algn="l">
              <a:spcBef>
                <a:spcPts val="1200"/>
              </a:spcBef>
              <a:spcAft>
                <a:spcPts val="0"/>
              </a:spcAft>
              <a:buNone/>
            </a:pPr>
            <a:r>
              <a:rPr lang="en" sz="1100">
                <a:solidFill>
                  <a:schemeClr val="dk1"/>
                </a:solidFill>
              </a:rPr>
              <a:t>IBA. “Pinaleño Mountains Iba - Arizona Important Bird Areas Program.” </a:t>
            </a:r>
            <a:r>
              <a:rPr i="1" lang="en" sz="1100">
                <a:solidFill>
                  <a:schemeClr val="dk1"/>
                </a:solidFill>
              </a:rPr>
              <a:t>Arizona Important Bird Areas Program -</a:t>
            </a:r>
            <a:r>
              <a:rPr lang="en" sz="1100">
                <a:solidFill>
                  <a:schemeClr val="dk1"/>
                </a:solidFill>
              </a:rPr>
              <a:t>, 13 Apr. 2016, 			</a:t>
            </a:r>
            <a:r>
              <a:rPr lang="en" sz="1100" u="sng">
                <a:solidFill>
                  <a:schemeClr val="hlink"/>
                </a:solidFill>
                <a:hlinkClick r:id="rId3"/>
              </a:rPr>
              <a:t>aziba.org/?page_id=1150</a:t>
            </a:r>
            <a:r>
              <a:rPr lang="en" sz="1100">
                <a:solidFill>
                  <a:schemeClr val="dk1"/>
                </a:solidFill>
              </a:rPr>
              <a:t>. Accessed 22 Apr. 2024. </a:t>
            </a:r>
            <a:endParaRPr sz="1150">
              <a:solidFill>
                <a:schemeClr val="dk1"/>
              </a:solidFill>
            </a:endParaRPr>
          </a:p>
          <a:p>
            <a:pPr indent="0" lvl="0" marL="0" rtl="0" algn="l">
              <a:spcBef>
                <a:spcPts val="1200"/>
              </a:spcBef>
              <a:spcAft>
                <a:spcPts val="0"/>
              </a:spcAft>
              <a:buNone/>
            </a:pPr>
            <a:r>
              <a:rPr lang="en" sz="1150">
                <a:solidFill>
                  <a:schemeClr val="dk1"/>
                </a:solidFill>
              </a:rPr>
              <a:t>Koprowski, John. “Conservation Research Laboratorydr. John Koprowski - University of Arizona.” </a:t>
            </a:r>
            <a:r>
              <a:rPr i="1" lang="en" sz="1150">
                <a:solidFill>
                  <a:schemeClr val="dk1"/>
                </a:solidFill>
              </a:rPr>
              <a:t>CRL: Mount Graham Red Squirrel 		Monitoring Program</a:t>
            </a:r>
            <a:r>
              <a:rPr lang="en" sz="1150">
                <a:solidFill>
                  <a:schemeClr val="dk1"/>
                </a:solidFill>
              </a:rPr>
              <a:t>, </a:t>
            </a:r>
            <a:r>
              <a:rPr lang="en" sz="1150" u="sng">
                <a:solidFill>
                  <a:schemeClr val="dk1"/>
                </a:solidFill>
                <a:hlinkClick r:id="rId4">
                  <a:extLst>
                    <a:ext uri="{A12FA001-AC4F-418D-AE19-62706E023703}">
                      <ahyp:hlinkClr val="tx"/>
                    </a:ext>
                  </a:extLst>
                </a:hlinkClick>
              </a:rPr>
              <a:t>ag.arizona.edu/research/redsquirrel/</a:t>
            </a:r>
            <a:r>
              <a:rPr lang="en" sz="1150">
                <a:solidFill>
                  <a:schemeClr val="dk1"/>
                </a:solidFill>
              </a:rPr>
              <a:t> fryefire-main.html. Accessed 11 Apr. 2024. </a:t>
            </a:r>
            <a:endParaRPr sz="1150">
              <a:solidFill>
                <a:schemeClr val="dk1"/>
              </a:solidFill>
            </a:endParaRPr>
          </a:p>
          <a:p>
            <a:pPr indent="0" lvl="0" marL="0" rtl="0" algn="l">
              <a:spcBef>
                <a:spcPts val="1200"/>
              </a:spcBef>
              <a:spcAft>
                <a:spcPts val="0"/>
              </a:spcAft>
              <a:buNone/>
            </a:pPr>
            <a:r>
              <a:rPr lang="en" sz="1150">
                <a:solidFill>
                  <a:schemeClr val="dk1"/>
                </a:solidFill>
              </a:rPr>
              <a:t>United States, Congress, Office of Arid Lands Studies, and Steven P McLaughlin. University of Arizona, 1994, pp. 60–70. </a:t>
            </a:r>
            <a:endParaRPr sz="1150">
              <a:solidFill>
                <a:schemeClr val="dk1"/>
              </a:solidFill>
            </a:endParaRPr>
          </a:p>
          <a:p>
            <a:pPr indent="0" lvl="0" marL="0" rtl="0" algn="l">
              <a:spcBef>
                <a:spcPts val="1200"/>
              </a:spcBef>
              <a:spcAft>
                <a:spcPts val="0"/>
              </a:spcAft>
              <a:buNone/>
            </a:pPr>
            <a:r>
              <a:rPr lang="en" sz="1100">
                <a:solidFill>
                  <a:schemeClr val="dk1"/>
                </a:solidFill>
              </a:rPr>
              <a:t>NPS. “Sky Islands.” </a:t>
            </a:r>
            <a:r>
              <a:rPr i="1" lang="en" sz="1100">
                <a:solidFill>
                  <a:schemeClr val="dk1"/>
                </a:solidFill>
              </a:rPr>
              <a:t>National Parks Service</a:t>
            </a:r>
            <a:r>
              <a:rPr lang="en" sz="1100">
                <a:solidFill>
                  <a:schemeClr val="dk1"/>
                </a:solidFill>
              </a:rPr>
              <a:t>, U.S. Department of the Interior, www.nps.gov/chir/learn/nature/sky-islands.htm. Accessed 22 Apr. 	2024. </a:t>
            </a:r>
            <a:endParaRPr sz="1150">
              <a:solidFill>
                <a:schemeClr val="dk1"/>
              </a:solidFill>
            </a:endParaRPr>
          </a:p>
          <a:p>
            <a:pPr indent="0" lvl="0" marL="0" rtl="0" algn="l">
              <a:spcBef>
                <a:spcPts val="1200"/>
              </a:spcBef>
              <a:spcAft>
                <a:spcPts val="0"/>
              </a:spcAft>
              <a:buNone/>
            </a:pPr>
            <a:r>
              <a:rPr lang="en" sz="1150">
                <a:solidFill>
                  <a:schemeClr val="dk1"/>
                </a:solidFill>
              </a:rPr>
              <a:t>Pelletier, Jon D, et al. “Coevolution of nonlinear trends in vegetation, soils, and topography with elevation and slope aspect: A case study 	in the sky islands of southern Arizona.” </a:t>
            </a:r>
            <a:r>
              <a:rPr i="1" lang="en" sz="1150">
                <a:solidFill>
                  <a:schemeClr val="dk1"/>
                </a:solidFill>
              </a:rPr>
              <a:t>Journal of Geophysical Research: Earth Surface</a:t>
            </a:r>
            <a:r>
              <a:rPr lang="en" sz="1150">
                <a:solidFill>
                  <a:schemeClr val="dk1"/>
                </a:solidFill>
              </a:rPr>
              <a:t>, vol. 118, no. 2, 22 Feb. 2013, pp. 		741–758. </a:t>
            </a:r>
            <a:endParaRPr sz="1150">
              <a:solidFill>
                <a:schemeClr val="dk1"/>
              </a:solidFill>
            </a:endParaRPr>
          </a:p>
          <a:p>
            <a:pPr indent="0" lvl="0" marL="0" rtl="0" algn="l">
              <a:spcBef>
                <a:spcPts val="1200"/>
              </a:spcBef>
              <a:spcAft>
                <a:spcPts val="1200"/>
              </a:spcAft>
              <a:buNone/>
            </a:pPr>
            <a:r>
              <a:rPr lang="en" sz="1200">
                <a:solidFill>
                  <a:schemeClr val="dk1"/>
                </a:solidFill>
              </a:rPr>
              <a:t>Young, Paul. “Mount Graham Red Squirrel.” </a:t>
            </a:r>
            <a:r>
              <a:rPr i="1" lang="en" sz="1200">
                <a:solidFill>
                  <a:schemeClr val="dk1"/>
                </a:solidFill>
              </a:rPr>
              <a:t>Mount Graham Red Squirrel | Mount Graham International Observatory</a:t>
            </a:r>
            <a:r>
              <a:rPr lang="en" sz="1200">
                <a:solidFill>
                  <a:schemeClr val="dk1"/>
                </a:solidFill>
              </a:rPr>
              <a:t>, University of 	Arizona, mgio.arizona.edu/mount-graham-red-squirrel. Accessed 20 Apr. 2024.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57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3" name="Google Shape;63;p14"/>
          <p:cNvSpPr txBox="1"/>
          <p:nvPr>
            <p:ph idx="1" type="body"/>
          </p:nvPr>
        </p:nvSpPr>
        <p:spPr>
          <a:xfrm>
            <a:off x="311700" y="630200"/>
            <a:ext cx="5785500" cy="43182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Char char="●"/>
            </a:pPr>
            <a:r>
              <a:rPr lang="en" sz="1700"/>
              <a:t>Sky islands are created when air masses collide with mountain ranges, rise, cool, condense, and precipitate, allowing for more biodiversity at the higher elevations, while lower elevations tend to be much drier</a:t>
            </a:r>
            <a:endParaRPr sz="1700"/>
          </a:p>
          <a:p>
            <a:pPr indent="-336550" lvl="1" marL="914400" rtl="0" algn="l">
              <a:lnSpc>
                <a:spcPct val="105000"/>
              </a:lnSpc>
              <a:spcBef>
                <a:spcPts val="0"/>
              </a:spcBef>
              <a:spcAft>
                <a:spcPts val="0"/>
              </a:spcAft>
              <a:buSzPts val="1700"/>
              <a:buChar char="○"/>
            </a:pPr>
            <a:r>
              <a:rPr lang="en" sz="1700"/>
              <a:t>This creates “islands” of wildlife which cannot </a:t>
            </a:r>
            <a:r>
              <a:rPr lang="en" sz="1700"/>
              <a:t>traverse the harsh landscapes at lower elevations</a:t>
            </a:r>
            <a:endParaRPr sz="1700"/>
          </a:p>
          <a:p>
            <a:pPr indent="0" lvl="0" marL="0" rtl="0" algn="l">
              <a:lnSpc>
                <a:spcPct val="105000"/>
              </a:lnSpc>
              <a:spcBef>
                <a:spcPts val="1200"/>
              </a:spcBef>
              <a:spcAft>
                <a:spcPts val="0"/>
              </a:spcAft>
              <a:buNone/>
            </a:pPr>
            <a:r>
              <a:t/>
            </a:r>
            <a:endParaRPr sz="1700"/>
          </a:p>
          <a:p>
            <a:pPr indent="-336550" lvl="0" marL="457200" rtl="0" algn="l">
              <a:lnSpc>
                <a:spcPct val="105000"/>
              </a:lnSpc>
              <a:spcBef>
                <a:spcPts val="1200"/>
              </a:spcBef>
              <a:spcAft>
                <a:spcPts val="0"/>
              </a:spcAft>
              <a:buSzPts val="1700"/>
              <a:buChar char="●"/>
            </a:pPr>
            <a:r>
              <a:rPr lang="en" sz="1700"/>
              <a:t>Sky islands harbor endemic species through millions of years of evolutionary changes, making them natural laboratories for studying species interactions and evolution</a:t>
            </a:r>
            <a:endParaRPr sz="1700"/>
          </a:p>
        </p:txBody>
      </p:sp>
      <p:pic>
        <p:nvPicPr>
          <p:cNvPr id="64" name="Google Shape;64;p14"/>
          <p:cNvPicPr preferRelativeResize="0"/>
          <p:nvPr/>
        </p:nvPicPr>
        <p:blipFill>
          <a:blip r:embed="rId3">
            <a:alphaModFix/>
          </a:blip>
          <a:stretch>
            <a:fillRect/>
          </a:stretch>
        </p:blipFill>
        <p:spPr>
          <a:xfrm>
            <a:off x="6506237" y="345147"/>
            <a:ext cx="2173425" cy="1986729"/>
          </a:xfrm>
          <a:prstGeom prst="rect">
            <a:avLst/>
          </a:prstGeom>
          <a:noFill/>
          <a:ln>
            <a:noFill/>
          </a:ln>
        </p:spPr>
      </p:pic>
      <p:sp>
        <p:nvSpPr>
          <p:cNvPr id="65" name="Google Shape;65;p14"/>
          <p:cNvSpPr txBox="1"/>
          <p:nvPr/>
        </p:nvSpPr>
        <p:spPr>
          <a:xfrm>
            <a:off x="6422600" y="2237925"/>
            <a:ext cx="21726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rPr>
              <a:t>Southeastern Arizona, United States</a:t>
            </a:r>
            <a:endParaRPr i="1" sz="900">
              <a:solidFill>
                <a:srgbClr val="FFFFFF"/>
              </a:solidFill>
            </a:endParaRPr>
          </a:p>
          <a:p>
            <a:pPr indent="0" lvl="0" marL="0" rtl="0" algn="l">
              <a:spcBef>
                <a:spcPts val="0"/>
              </a:spcBef>
              <a:spcAft>
                <a:spcPts val="0"/>
              </a:spcAft>
              <a:buNone/>
            </a:pPr>
            <a:r>
              <a:rPr i="1" lang="en" sz="900">
                <a:solidFill>
                  <a:srgbClr val="FFFFFF"/>
                </a:solidFill>
              </a:rPr>
              <a:t>Source: earth.google.com</a:t>
            </a:r>
            <a:endParaRPr i="1" sz="900">
              <a:solidFill>
                <a:srgbClr val="FFFFFF"/>
              </a:solidFill>
            </a:endParaRPr>
          </a:p>
        </p:txBody>
      </p:sp>
      <p:pic>
        <p:nvPicPr>
          <p:cNvPr id="66" name="Google Shape;66;p14"/>
          <p:cNvPicPr preferRelativeResize="0"/>
          <p:nvPr/>
        </p:nvPicPr>
        <p:blipFill>
          <a:blip r:embed="rId4">
            <a:alphaModFix/>
          </a:blip>
          <a:stretch>
            <a:fillRect/>
          </a:stretch>
        </p:blipFill>
        <p:spPr>
          <a:xfrm>
            <a:off x="6278475" y="2730900"/>
            <a:ext cx="2628900" cy="2000250"/>
          </a:xfrm>
          <a:prstGeom prst="rect">
            <a:avLst/>
          </a:prstGeom>
          <a:noFill/>
          <a:ln>
            <a:noFill/>
          </a:ln>
        </p:spPr>
      </p:pic>
      <p:sp>
        <p:nvSpPr>
          <p:cNvPr id="67" name="Google Shape;67;p14"/>
          <p:cNvSpPr txBox="1"/>
          <p:nvPr/>
        </p:nvSpPr>
        <p:spPr>
          <a:xfrm>
            <a:off x="6184675" y="4648950"/>
            <a:ext cx="2722800" cy="23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sz="900">
                <a:solidFill>
                  <a:schemeClr val="dk1"/>
                </a:solidFill>
              </a:rPr>
              <a:t>Source: </a:t>
            </a:r>
            <a:r>
              <a:rPr i="1" lang="en" sz="900" u="sng">
                <a:solidFill>
                  <a:schemeClr val="hlink"/>
                </a:solidFill>
                <a:hlinkClick r:id="rId5"/>
              </a:rPr>
              <a:t>https://mgio.arizona.edu/mount-</a:t>
            </a:r>
            <a:r>
              <a:rPr i="1" lang="en" sz="900">
                <a:solidFill>
                  <a:schemeClr val="dk1"/>
                </a:solidFill>
              </a:rPr>
              <a:t>graham- red-squirrel</a:t>
            </a:r>
            <a:endParaRPr sz="600">
              <a:solidFill>
                <a:schemeClr val="dk1"/>
              </a:solidFill>
            </a:endParaRPr>
          </a:p>
          <a:p>
            <a:pPr indent="0" lvl="0" marL="0" rtl="0" algn="l">
              <a:spcBef>
                <a:spcPts val="1200"/>
              </a:spcBef>
              <a:spcAft>
                <a:spcPts val="0"/>
              </a:spcAft>
              <a:buNone/>
            </a:pPr>
            <a:r>
              <a:t/>
            </a:r>
            <a:endParaRPr sz="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cont.</a:t>
            </a:r>
            <a:endParaRPr/>
          </a:p>
        </p:txBody>
      </p:sp>
      <p:sp>
        <p:nvSpPr>
          <p:cNvPr id="73" name="Google Shape;73;p15"/>
          <p:cNvSpPr txBox="1"/>
          <p:nvPr>
            <p:ph idx="1" type="body"/>
          </p:nvPr>
        </p:nvSpPr>
        <p:spPr>
          <a:xfrm>
            <a:off x="311700" y="572700"/>
            <a:ext cx="4599300" cy="4364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Climate change has a large </a:t>
            </a:r>
            <a:r>
              <a:rPr lang="en"/>
              <a:t>impact</a:t>
            </a:r>
            <a:r>
              <a:rPr lang="en"/>
              <a:t> on sky islands due to their fragility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Recent effects of climate change including desertification and wildfires, due to the prolonged warm, dry summers of the region, have threatened these endemic species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This project seeks to determine the overall changes of four separate sky islands over ten years to predict future shifts and variations in habitats</a:t>
            </a:r>
            <a:endParaRPr/>
          </a:p>
        </p:txBody>
      </p:sp>
      <p:pic>
        <p:nvPicPr>
          <p:cNvPr id="74" name="Google Shape;74;p15"/>
          <p:cNvPicPr preferRelativeResize="0"/>
          <p:nvPr/>
        </p:nvPicPr>
        <p:blipFill>
          <a:blip r:embed="rId3">
            <a:alphaModFix/>
          </a:blip>
          <a:stretch>
            <a:fillRect/>
          </a:stretch>
        </p:blipFill>
        <p:spPr>
          <a:xfrm>
            <a:off x="5205475" y="196136"/>
            <a:ext cx="3673800" cy="4751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 Elevation Analysis</a:t>
            </a:r>
            <a:endParaRPr/>
          </a:p>
        </p:txBody>
      </p:sp>
      <p:sp>
        <p:nvSpPr>
          <p:cNvPr id="80" name="Google Shape;80;p16"/>
          <p:cNvSpPr txBox="1"/>
          <p:nvPr>
            <p:ph idx="1" type="body"/>
          </p:nvPr>
        </p:nvSpPr>
        <p:spPr>
          <a:xfrm>
            <a:off x="129725" y="610500"/>
            <a:ext cx="6172800" cy="45330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Landsat 8 imagery was gathered via USGS’s Earth Explorer</a:t>
            </a:r>
            <a:endParaRPr/>
          </a:p>
          <a:p>
            <a:pPr indent="-325755" lvl="1" marL="914400" rtl="0" algn="l">
              <a:spcBef>
                <a:spcPts val="0"/>
              </a:spcBef>
              <a:spcAft>
                <a:spcPts val="0"/>
              </a:spcAft>
              <a:buSzPct val="100000"/>
              <a:buChar char="○"/>
            </a:pPr>
            <a:r>
              <a:rPr lang="en" sz="1800"/>
              <a:t>Band 4 (Red) and Band 5 (NIR)</a:t>
            </a:r>
            <a:endParaRPr sz="1800"/>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A 30-meter </a:t>
            </a:r>
            <a:r>
              <a:rPr lang="en"/>
              <a:t>spatial</a:t>
            </a:r>
            <a:r>
              <a:rPr lang="en"/>
              <a:t> resolution digital elevation model (DEM) from AzGeo was used to find the elevation ranges</a:t>
            </a:r>
            <a:endParaRPr/>
          </a:p>
          <a:p>
            <a:pPr indent="0" lvl="0" marL="0" rtl="0" algn="l">
              <a:spcBef>
                <a:spcPts val="1200"/>
              </a:spcBef>
              <a:spcAft>
                <a:spcPts val="0"/>
              </a:spcAft>
              <a:buNone/>
            </a:pPr>
            <a:r>
              <a:t/>
            </a:r>
            <a:endParaRPr sz="1800"/>
          </a:p>
          <a:p>
            <a:pPr indent="-325755" lvl="0" marL="457200" rtl="0" algn="l">
              <a:spcBef>
                <a:spcPts val="1200"/>
              </a:spcBef>
              <a:spcAft>
                <a:spcPts val="0"/>
              </a:spcAft>
              <a:buSzPct val="100000"/>
              <a:buChar char="●"/>
            </a:pPr>
            <a:r>
              <a:rPr lang="en"/>
              <a:t>Normalized difference vegetation index (NDVI) was calculated to determine the amount and density of vegetation</a:t>
            </a:r>
            <a:endParaRPr/>
          </a:p>
          <a:p>
            <a:pPr indent="-325755" lvl="1" marL="914400" rtl="0" algn="l">
              <a:spcBef>
                <a:spcPts val="0"/>
              </a:spcBef>
              <a:spcAft>
                <a:spcPts val="0"/>
              </a:spcAft>
              <a:buSzPct val="100000"/>
              <a:buChar char="○"/>
            </a:pPr>
            <a:r>
              <a:rPr lang="en" sz="1800"/>
              <a:t>Equation: (NIR - Red) / (NIR + Red)</a:t>
            </a:r>
            <a:endParaRPr sz="1800"/>
          </a:p>
          <a:p>
            <a:pPr indent="0" lvl="0" marL="0" rtl="0" algn="l">
              <a:spcBef>
                <a:spcPts val="1200"/>
              </a:spcBef>
              <a:spcAft>
                <a:spcPts val="0"/>
              </a:spcAft>
              <a:buNone/>
            </a:pPr>
            <a:r>
              <a:t/>
            </a:r>
            <a:endParaRPr sz="1800"/>
          </a:p>
          <a:p>
            <a:pPr indent="-325755" lvl="0" marL="457200" rtl="0" algn="l">
              <a:spcBef>
                <a:spcPts val="1200"/>
              </a:spcBef>
              <a:spcAft>
                <a:spcPts val="0"/>
              </a:spcAft>
              <a:buSzPct val="100000"/>
              <a:buChar char="●"/>
            </a:pPr>
            <a:r>
              <a:rPr lang="en"/>
              <a:t>A zonal analysis was performed on zones of 100-meter elevation increments using Jupyter Notebooks and ESRI’s Python library, arcpy.</a:t>
            </a:r>
            <a:endParaRPr/>
          </a:p>
        </p:txBody>
      </p:sp>
      <p:pic>
        <p:nvPicPr>
          <p:cNvPr id="81" name="Google Shape;81;p16"/>
          <p:cNvPicPr preferRelativeResize="0"/>
          <p:nvPr/>
        </p:nvPicPr>
        <p:blipFill>
          <a:blip r:embed="rId3">
            <a:alphaModFix/>
          </a:blip>
          <a:stretch>
            <a:fillRect/>
          </a:stretch>
        </p:blipFill>
        <p:spPr>
          <a:xfrm>
            <a:off x="6384675" y="220400"/>
            <a:ext cx="2495599" cy="2022343"/>
          </a:xfrm>
          <a:prstGeom prst="rect">
            <a:avLst/>
          </a:prstGeom>
          <a:noFill/>
          <a:ln>
            <a:noFill/>
          </a:ln>
        </p:spPr>
      </p:pic>
      <p:sp>
        <p:nvSpPr>
          <p:cNvPr id="82" name="Google Shape;82;p16"/>
          <p:cNvSpPr txBox="1"/>
          <p:nvPr/>
        </p:nvSpPr>
        <p:spPr>
          <a:xfrm>
            <a:off x="6302525" y="2160725"/>
            <a:ext cx="24426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Elevation zones of the Pinaleño Range</a:t>
            </a:r>
            <a:endParaRPr sz="1000">
              <a:solidFill>
                <a:schemeClr val="lt2"/>
              </a:solidFill>
            </a:endParaRPr>
          </a:p>
        </p:txBody>
      </p:sp>
      <p:pic>
        <p:nvPicPr>
          <p:cNvPr id="83" name="Google Shape;83;p16"/>
          <p:cNvPicPr preferRelativeResize="0"/>
          <p:nvPr/>
        </p:nvPicPr>
        <p:blipFill>
          <a:blip r:embed="rId4">
            <a:alphaModFix/>
          </a:blip>
          <a:stretch>
            <a:fillRect/>
          </a:stretch>
        </p:blipFill>
        <p:spPr>
          <a:xfrm>
            <a:off x="6384674" y="2571761"/>
            <a:ext cx="2495600" cy="2112389"/>
          </a:xfrm>
          <a:prstGeom prst="rect">
            <a:avLst/>
          </a:prstGeom>
          <a:noFill/>
          <a:ln>
            <a:noFill/>
          </a:ln>
        </p:spPr>
      </p:pic>
      <p:sp>
        <p:nvSpPr>
          <p:cNvPr id="84" name="Google Shape;84;p16"/>
          <p:cNvSpPr txBox="1"/>
          <p:nvPr/>
        </p:nvSpPr>
        <p:spPr>
          <a:xfrm>
            <a:off x="6302525" y="4589025"/>
            <a:ext cx="24426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Average NDVI values at each elevation</a:t>
            </a:r>
            <a:r>
              <a:rPr lang="en" sz="1000">
                <a:solidFill>
                  <a:schemeClr val="lt2"/>
                </a:solidFill>
              </a:rPr>
              <a:t> zone</a:t>
            </a:r>
            <a:endParaRPr sz="1000">
              <a:solidFill>
                <a:schemeClr val="lt2"/>
              </a:solidFill>
            </a:endParaRPr>
          </a:p>
        </p:txBody>
      </p:sp>
      <p:pic>
        <p:nvPicPr>
          <p:cNvPr id="85" name="Google Shape;85;p16"/>
          <p:cNvPicPr preferRelativeResize="0"/>
          <p:nvPr/>
        </p:nvPicPr>
        <p:blipFill>
          <a:blip r:embed="rId5">
            <a:alphaModFix/>
          </a:blip>
          <a:stretch>
            <a:fillRect/>
          </a:stretch>
        </p:blipFill>
        <p:spPr>
          <a:xfrm>
            <a:off x="6384668" y="3935600"/>
            <a:ext cx="778000" cy="748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 Habitat Analysis</a:t>
            </a:r>
            <a:endParaRPr/>
          </a:p>
        </p:txBody>
      </p:sp>
      <p:sp>
        <p:nvSpPr>
          <p:cNvPr id="91" name="Google Shape;91;p17"/>
          <p:cNvSpPr txBox="1"/>
          <p:nvPr>
            <p:ph idx="1" type="body"/>
          </p:nvPr>
        </p:nvSpPr>
        <p:spPr>
          <a:xfrm>
            <a:off x="311700" y="572700"/>
            <a:ext cx="6183000" cy="42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an NDVI classification from “</a:t>
            </a:r>
            <a:r>
              <a:rPr lang="en">
                <a:uFill>
                  <a:noFill/>
                </a:uFill>
                <a:hlinkClick r:id="rId3"/>
              </a:rPr>
              <a:t>Investigative Spatial Distribution and Modelling of Existing and Future Urban Land Changes and Its Impact on Urbanization and Economy</a:t>
            </a:r>
            <a:r>
              <a:rPr lang="en"/>
              <a:t>” (Akbar, et al.) as well as RGB reflectance, a classification of habitats was created</a:t>
            </a:r>
            <a:endParaRPr/>
          </a:p>
          <a:p>
            <a:pPr indent="-342900" lvl="1" marL="914400" rtl="0" algn="l">
              <a:spcBef>
                <a:spcPts val="0"/>
              </a:spcBef>
              <a:spcAft>
                <a:spcPts val="0"/>
              </a:spcAft>
              <a:buSzPts val="1800"/>
              <a:buChar char="○"/>
            </a:pPr>
            <a:r>
              <a:rPr lang="en" sz="1800"/>
              <a:t>Band 2 (Blue), Band 3 (Green), Band 4 (Red), and Band 5 (NIR)</a:t>
            </a:r>
            <a:endParaRPr sz="1800"/>
          </a:p>
          <a:p>
            <a:pPr indent="-342900" lvl="1" marL="914400" rtl="0" algn="l">
              <a:spcBef>
                <a:spcPts val="0"/>
              </a:spcBef>
              <a:spcAft>
                <a:spcPts val="0"/>
              </a:spcAft>
              <a:buSzPts val="1800"/>
              <a:buChar char="○"/>
            </a:pPr>
            <a:r>
              <a:rPr lang="en" sz="1800"/>
              <a:t>Equation: NDVI * (1 / (blue + green + red))</a:t>
            </a:r>
            <a:endParaRPr sz="1800"/>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 areas of each habitat were calculated for each year and graphed</a:t>
            </a:r>
            <a:endParaRPr/>
          </a:p>
        </p:txBody>
      </p:sp>
      <p:graphicFrame>
        <p:nvGraphicFramePr>
          <p:cNvPr id="92" name="Google Shape;92;p17"/>
          <p:cNvGraphicFramePr/>
          <p:nvPr/>
        </p:nvGraphicFramePr>
        <p:xfrm>
          <a:off x="6336125" y="152400"/>
          <a:ext cx="3000000" cy="3000000"/>
        </p:xfrm>
        <a:graphic>
          <a:graphicData uri="http://schemas.openxmlformats.org/drawingml/2006/table">
            <a:tbl>
              <a:tblPr>
                <a:noFill/>
                <a:tableStyleId>{6895D211-36BB-4BAA-BD44-4D659498C40C}</a:tableStyleId>
              </a:tblPr>
              <a:tblGrid>
                <a:gridCol w="1360400"/>
                <a:gridCol w="1294075"/>
              </a:tblGrid>
              <a:tr h="12700">
                <a:tc>
                  <a:txBody>
                    <a:bodyPr/>
                    <a:lstStyle/>
                    <a:p>
                      <a:pPr indent="0" lvl="0" marL="0" rtl="0" algn="l">
                        <a:spcBef>
                          <a:spcPts val="0"/>
                        </a:spcBef>
                        <a:spcAft>
                          <a:spcPts val="0"/>
                        </a:spcAft>
                        <a:buNone/>
                      </a:pPr>
                      <a:r>
                        <a:rPr b="1" lang="en" sz="1100">
                          <a:solidFill>
                            <a:schemeClr val="dk1"/>
                          </a:solidFill>
                          <a:latin typeface="Calibri"/>
                          <a:ea typeface="Calibri"/>
                          <a:cs typeface="Calibri"/>
                          <a:sym typeface="Calibri"/>
                        </a:rPr>
                        <a:t>NDVI * RGB raster value</a:t>
                      </a:r>
                      <a:endParaRPr b="1"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dk1"/>
                          </a:solidFill>
                          <a:latin typeface="Calibri"/>
                          <a:ea typeface="Calibri"/>
                          <a:cs typeface="Calibri"/>
                          <a:sym typeface="Calibri"/>
                        </a:rPr>
                        <a:t>Habitat Classification</a:t>
                      </a:r>
                      <a:endParaRPr b="1"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&lt;0</a:t>
                      </a:r>
                      <a:endParaRPr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Water</a:t>
                      </a:r>
                      <a:endParaRPr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0 to 4.0x10</a:t>
                      </a:r>
                      <a:r>
                        <a:rPr baseline="30000" lang="en" sz="1100">
                          <a:solidFill>
                            <a:schemeClr val="dk1"/>
                          </a:solidFill>
                          <a:latin typeface="Calibri"/>
                          <a:ea typeface="Calibri"/>
                          <a:cs typeface="Calibri"/>
                          <a:sym typeface="Calibri"/>
                        </a:rPr>
                        <a:t>-6</a:t>
                      </a:r>
                      <a:endParaRPr baseline="30000"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Savannah</a:t>
                      </a:r>
                      <a:endParaRPr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4.0x10</a:t>
                      </a:r>
                      <a:r>
                        <a:rPr baseline="30000" lang="en" sz="1100">
                          <a:solidFill>
                            <a:schemeClr val="dk1"/>
                          </a:solidFill>
                          <a:latin typeface="Calibri"/>
                          <a:ea typeface="Calibri"/>
                          <a:cs typeface="Calibri"/>
                          <a:sym typeface="Calibri"/>
                        </a:rPr>
                        <a:t>-6</a:t>
                      </a:r>
                      <a:r>
                        <a:rPr lang="en" sz="1100">
                          <a:solidFill>
                            <a:schemeClr val="dk1"/>
                          </a:solidFill>
                          <a:latin typeface="Calibri"/>
                          <a:ea typeface="Calibri"/>
                          <a:cs typeface="Calibri"/>
                          <a:sym typeface="Calibri"/>
                        </a:rPr>
                        <a:t> to 6.0x10</a:t>
                      </a:r>
                      <a:r>
                        <a:rPr baseline="30000" lang="en" sz="1100">
                          <a:solidFill>
                            <a:schemeClr val="dk1"/>
                          </a:solidFill>
                          <a:latin typeface="Calibri"/>
                          <a:ea typeface="Calibri"/>
                          <a:cs typeface="Calibri"/>
                          <a:sym typeface="Calibri"/>
                        </a:rPr>
                        <a:t>-6</a:t>
                      </a:r>
                      <a:endParaRPr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Open Shrubland</a:t>
                      </a:r>
                      <a:endParaRPr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6.0x10</a:t>
                      </a:r>
                      <a:r>
                        <a:rPr baseline="30000" lang="en" sz="1100">
                          <a:solidFill>
                            <a:schemeClr val="dk1"/>
                          </a:solidFill>
                          <a:latin typeface="Calibri"/>
                          <a:ea typeface="Calibri"/>
                          <a:cs typeface="Calibri"/>
                          <a:sym typeface="Calibri"/>
                        </a:rPr>
                        <a:t>-6</a:t>
                      </a:r>
                      <a:r>
                        <a:rPr lang="en" sz="1100">
                          <a:solidFill>
                            <a:schemeClr val="dk1"/>
                          </a:solidFill>
                          <a:latin typeface="Calibri"/>
                          <a:ea typeface="Calibri"/>
                          <a:cs typeface="Calibri"/>
                          <a:sym typeface="Calibri"/>
                        </a:rPr>
                        <a:t> to 8.0x10</a:t>
                      </a:r>
                      <a:r>
                        <a:rPr baseline="30000" lang="en" sz="1100">
                          <a:solidFill>
                            <a:schemeClr val="dk1"/>
                          </a:solidFill>
                          <a:latin typeface="Calibri"/>
                          <a:ea typeface="Calibri"/>
                          <a:cs typeface="Calibri"/>
                          <a:sym typeface="Calibri"/>
                        </a:rPr>
                        <a:t>-6</a:t>
                      </a:r>
                      <a:endParaRPr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Dense Shrubland</a:t>
                      </a:r>
                      <a:endParaRPr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8.0x10</a:t>
                      </a:r>
                      <a:r>
                        <a:rPr baseline="30000" lang="en" sz="1100">
                          <a:solidFill>
                            <a:schemeClr val="dk1"/>
                          </a:solidFill>
                          <a:latin typeface="Calibri"/>
                          <a:ea typeface="Calibri"/>
                          <a:cs typeface="Calibri"/>
                          <a:sym typeface="Calibri"/>
                        </a:rPr>
                        <a:t>-6</a:t>
                      </a:r>
                      <a:r>
                        <a:rPr lang="en" sz="1100">
                          <a:solidFill>
                            <a:schemeClr val="dk1"/>
                          </a:solidFill>
                        </a:rPr>
                        <a:t> </a:t>
                      </a:r>
                      <a:r>
                        <a:rPr lang="en" sz="1100">
                          <a:solidFill>
                            <a:schemeClr val="dk1"/>
                          </a:solidFill>
                          <a:latin typeface="Calibri"/>
                          <a:ea typeface="Calibri"/>
                          <a:cs typeface="Calibri"/>
                          <a:sym typeface="Calibri"/>
                        </a:rPr>
                        <a:t>to 1.0x10</a:t>
                      </a:r>
                      <a:r>
                        <a:rPr baseline="30000" lang="en" sz="1100">
                          <a:solidFill>
                            <a:schemeClr val="dk1"/>
                          </a:solidFill>
                          <a:latin typeface="Calibri"/>
                          <a:ea typeface="Calibri"/>
                          <a:cs typeface="Calibri"/>
                          <a:sym typeface="Calibri"/>
                        </a:rPr>
                        <a:t>-5</a:t>
                      </a:r>
                      <a:endParaRPr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Open Canopy Forest</a:t>
                      </a:r>
                      <a:endParaRPr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1.0x10</a:t>
                      </a:r>
                      <a:r>
                        <a:rPr baseline="30000" lang="en" sz="1100">
                          <a:solidFill>
                            <a:schemeClr val="dk1"/>
                          </a:solidFill>
                          <a:latin typeface="Calibri"/>
                          <a:ea typeface="Calibri"/>
                          <a:cs typeface="Calibri"/>
                          <a:sym typeface="Calibri"/>
                        </a:rPr>
                        <a:t>-5</a:t>
                      </a:r>
                      <a:r>
                        <a:rPr lang="en" sz="1100">
                          <a:solidFill>
                            <a:schemeClr val="dk1"/>
                          </a:solidFill>
                          <a:latin typeface="Calibri"/>
                          <a:ea typeface="Calibri"/>
                          <a:cs typeface="Calibri"/>
                          <a:sym typeface="Calibri"/>
                        </a:rPr>
                        <a:t> to 3.0x10</a:t>
                      </a:r>
                      <a:r>
                        <a:rPr baseline="30000" lang="en" sz="1100">
                          <a:solidFill>
                            <a:schemeClr val="dk1"/>
                          </a:solidFill>
                          <a:latin typeface="Calibri"/>
                          <a:ea typeface="Calibri"/>
                          <a:cs typeface="Calibri"/>
                          <a:sym typeface="Calibri"/>
                        </a:rPr>
                        <a:t>-5</a:t>
                      </a:r>
                      <a:endParaRPr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Dense Forest</a:t>
                      </a:r>
                      <a:endParaRPr sz="1100">
                        <a:solidFill>
                          <a:schemeClr val="dk1"/>
                        </a:solidFill>
                        <a:latin typeface="Calibri"/>
                        <a:ea typeface="Calibri"/>
                        <a:cs typeface="Calibri"/>
                        <a:sym typeface="Calibri"/>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93" name="Google Shape;93;p17"/>
          <p:cNvSpPr txBox="1"/>
          <p:nvPr/>
        </p:nvSpPr>
        <p:spPr>
          <a:xfrm>
            <a:off x="6256350" y="2348550"/>
            <a:ext cx="2684100" cy="22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Calibri"/>
                <a:ea typeface="Calibri"/>
                <a:cs typeface="Calibri"/>
                <a:sym typeface="Calibri"/>
              </a:rPr>
              <a:t>Habitat classifications</a:t>
            </a:r>
            <a:r>
              <a:rPr lang="en" sz="1100">
                <a:latin typeface="Calibri"/>
                <a:ea typeface="Calibri"/>
                <a:cs typeface="Calibri"/>
                <a:sym typeface="Calibri"/>
              </a:rPr>
              <a:t>.</a:t>
            </a:r>
            <a:endParaRPr sz="1800">
              <a:solidFill>
                <a:schemeClr val="lt2"/>
              </a:solidFill>
            </a:endParaRPr>
          </a:p>
        </p:txBody>
      </p:sp>
      <p:pic>
        <p:nvPicPr>
          <p:cNvPr id="94" name="Google Shape;94;p17"/>
          <p:cNvPicPr preferRelativeResize="0"/>
          <p:nvPr/>
        </p:nvPicPr>
        <p:blipFill>
          <a:blip r:embed="rId4">
            <a:alphaModFix/>
          </a:blip>
          <a:stretch>
            <a:fillRect/>
          </a:stretch>
        </p:blipFill>
        <p:spPr>
          <a:xfrm>
            <a:off x="6381125" y="2730250"/>
            <a:ext cx="2564451" cy="2175244"/>
          </a:xfrm>
          <a:prstGeom prst="rect">
            <a:avLst/>
          </a:prstGeom>
          <a:noFill/>
          <a:ln>
            <a:noFill/>
          </a:ln>
        </p:spPr>
      </p:pic>
      <p:sp>
        <p:nvSpPr>
          <p:cNvPr id="95" name="Google Shape;95;p17"/>
          <p:cNvSpPr txBox="1"/>
          <p:nvPr/>
        </p:nvSpPr>
        <p:spPr>
          <a:xfrm>
            <a:off x="6321300" y="4830300"/>
            <a:ext cx="2684100" cy="22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Calibri"/>
                <a:ea typeface="Calibri"/>
                <a:cs typeface="Calibri"/>
                <a:sym typeface="Calibri"/>
              </a:rPr>
              <a:t>Pinaleño Range habitats</a:t>
            </a:r>
            <a:r>
              <a:rPr lang="en" sz="1100">
                <a:latin typeface="Calibri"/>
                <a:ea typeface="Calibri"/>
                <a:cs typeface="Calibri"/>
                <a:sym typeface="Calibri"/>
              </a:rPr>
              <a:t>.</a:t>
            </a:r>
            <a:endParaRPr sz="1800">
              <a:solidFill>
                <a:schemeClr val="lt2"/>
              </a:solidFill>
            </a:endParaRPr>
          </a:p>
        </p:txBody>
      </p:sp>
      <p:pic>
        <p:nvPicPr>
          <p:cNvPr id="96" name="Google Shape;96;p17"/>
          <p:cNvPicPr preferRelativeResize="0"/>
          <p:nvPr/>
        </p:nvPicPr>
        <p:blipFill>
          <a:blip r:embed="rId5">
            <a:alphaModFix/>
          </a:blip>
          <a:stretch>
            <a:fillRect/>
          </a:stretch>
        </p:blipFill>
        <p:spPr>
          <a:xfrm>
            <a:off x="6381121" y="4253675"/>
            <a:ext cx="1179800" cy="651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24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 Habitat Analysis </a:t>
            </a:r>
            <a:endParaRPr/>
          </a:p>
        </p:txBody>
      </p:sp>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Accuracy assessment was performed by comparing the created habitat model raster data to Sentinel-2 data (ground-truth)</a:t>
            </a:r>
            <a:endParaRPr/>
          </a:p>
        </p:txBody>
      </p:sp>
      <p:graphicFrame>
        <p:nvGraphicFramePr>
          <p:cNvPr id="103" name="Google Shape;103;p18"/>
          <p:cNvGraphicFramePr/>
          <p:nvPr/>
        </p:nvGraphicFramePr>
        <p:xfrm>
          <a:off x="2185975" y="2194525"/>
          <a:ext cx="3000000" cy="3000000"/>
        </p:xfrm>
        <a:graphic>
          <a:graphicData uri="http://schemas.openxmlformats.org/drawingml/2006/table">
            <a:tbl>
              <a:tblPr>
                <a:noFill/>
                <a:tableStyleId>{6BF86653-6D82-4E47-AACF-E4F2EC3C4B24}</a:tableStyleId>
              </a:tblPr>
              <a:tblGrid>
                <a:gridCol w="1486625"/>
                <a:gridCol w="1605550"/>
                <a:gridCol w="1679875"/>
              </a:tblGrid>
              <a:tr h="364800">
                <a:tc>
                  <a:txBody>
                    <a:bodyPr/>
                    <a:lstStyle/>
                    <a:p>
                      <a:pPr indent="0" lvl="0" marL="0" rtl="0" algn="l">
                        <a:lnSpc>
                          <a:spcPct val="115000"/>
                        </a:lnSpc>
                        <a:spcBef>
                          <a:spcPts val="0"/>
                        </a:spcBef>
                        <a:spcAft>
                          <a:spcPts val="0"/>
                        </a:spcAft>
                        <a:buNone/>
                      </a:pPr>
                      <a:r>
                        <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Pinaleño</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Rincon</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r>
              <a:tr h="396100">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2020</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61.84834123</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72.57142857</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r>
              <a:tr h="396100">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2021</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71.56398104</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59.42857143</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r>
              <a:tr h="396100">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2022</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68.2464455</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72.57142857</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r>
              <a:tr h="396100">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2023</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67.2985782</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72.72727273</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r>
              <a:tr h="364800">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Average</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67.23933649</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000">
                          <a:latin typeface="Calibri"/>
                          <a:ea typeface="Calibri"/>
                          <a:cs typeface="Calibri"/>
                          <a:sym typeface="Calibri"/>
                        </a:rPr>
                        <a:t>69.32467532</a:t>
                      </a:r>
                      <a:endParaRPr sz="1000">
                        <a:latin typeface="Calibri"/>
                        <a:ea typeface="Calibri"/>
                        <a:cs typeface="Calibri"/>
                        <a:sym typeface="Calibri"/>
                      </a:endParaRPr>
                    </a:p>
                  </a:txBody>
                  <a:tcPr marT="25400" marB="25400" marR="25400" marL="25400"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Elevation Analysis</a:t>
            </a:r>
            <a:endParaRPr/>
          </a:p>
        </p:txBody>
      </p:sp>
      <p:pic>
        <p:nvPicPr>
          <p:cNvPr id="109" name="Google Shape;109;p19" title="Chart"/>
          <p:cNvPicPr preferRelativeResize="0"/>
          <p:nvPr/>
        </p:nvPicPr>
        <p:blipFill>
          <a:blip r:embed="rId3">
            <a:alphaModFix/>
          </a:blip>
          <a:stretch>
            <a:fillRect/>
          </a:stretch>
        </p:blipFill>
        <p:spPr>
          <a:xfrm>
            <a:off x="209326" y="572700"/>
            <a:ext cx="4296228" cy="2185076"/>
          </a:xfrm>
          <a:prstGeom prst="rect">
            <a:avLst/>
          </a:prstGeom>
          <a:noFill/>
          <a:ln>
            <a:noFill/>
          </a:ln>
        </p:spPr>
      </p:pic>
      <p:pic>
        <p:nvPicPr>
          <p:cNvPr id="110" name="Google Shape;110;p19" title="Chart"/>
          <p:cNvPicPr preferRelativeResize="0"/>
          <p:nvPr/>
        </p:nvPicPr>
        <p:blipFill>
          <a:blip r:embed="rId4">
            <a:alphaModFix/>
          </a:blip>
          <a:stretch>
            <a:fillRect/>
          </a:stretch>
        </p:blipFill>
        <p:spPr>
          <a:xfrm>
            <a:off x="209325" y="2861925"/>
            <a:ext cx="4296226" cy="2159917"/>
          </a:xfrm>
          <a:prstGeom prst="rect">
            <a:avLst/>
          </a:prstGeom>
          <a:noFill/>
          <a:ln>
            <a:noFill/>
          </a:ln>
        </p:spPr>
      </p:pic>
      <p:pic>
        <p:nvPicPr>
          <p:cNvPr id="111" name="Google Shape;111;p19" title="Chart"/>
          <p:cNvPicPr preferRelativeResize="0"/>
          <p:nvPr/>
        </p:nvPicPr>
        <p:blipFill>
          <a:blip r:embed="rId5">
            <a:alphaModFix/>
          </a:blip>
          <a:stretch>
            <a:fillRect/>
          </a:stretch>
        </p:blipFill>
        <p:spPr>
          <a:xfrm>
            <a:off x="4743800" y="572700"/>
            <a:ext cx="4164445" cy="2185074"/>
          </a:xfrm>
          <a:prstGeom prst="rect">
            <a:avLst/>
          </a:prstGeom>
          <a:noFill/>
          <a:ln>
            <a:noFill/>
          </a:ln>
        </p:spPr>
      </p:pic>
      <p:pic>
        <p:nvPicPr>
          <p:cNvPr id="112" name="Google Shape;112;p19" title="Chart"/>
          <p:cNvPicPr preferRelativeResize="0"/>
          <p:nvPr/>
        </p:nvPicPr>
        <p:blipFill>
          <a:blip r:embed="rId6">
            <a:alphaModFix/>
          </a:blip>
          <a:stretch>
            <a:fillRect/>
          </a:stretch>
        </p:blipFill>
        <p:spPr>
          <a:xfrm>
            <a:off x="4751926" y="2901425"/>
            <a:ext cx="4148188" cy="2080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151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Habitat NDVI, Pinaleño Mountains</a:t>
            </a:r>
            <a:endParaRPr/>
          </a:p>
        </p:txBody>
      </p:sp>
      <p:sp>
        <p:nvSpPr>
          <p:cNvPr id="118" name="Google Shape;118;p20"/>
          <p:cNvSpPr txBox="1"/>
          <p:nvPr>
            <p:ph idx="1" type="body"/>
          </p:nvPr>
        </p:nvSpPr>
        <p:spPr>
          <a:xfrm>
            <a:off x="311700" y="724125"/>
            <a:ext cx="8520600" cy="384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0" title="Chart"/>
          <p:cNvPicPr preferRelativeResize="0"/>
          <p:nvPr/>
        </p:nvPicPr>
        <p:blipFill>
          <a:blip r:embed="rId3">
            <a:alphaModFix/>
          </a:blip>
          <a:stretch>
            <a:fillRect/>
          </a:stretch>
        </p:blipFill>
        <p:spPr>
          <a:xfrm>
            <a:off x="1406000" y="826725"/>
            <a:ext cx="6332002" cy="3920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Habitat area</a:t>
            </a:r>
            <a:endParaRPr/>
          </a:p>
        </p:txBody>
      </p:sp>
      <p:pic>
        <p:nvPicPr>
          <p:cNvPr id="125" name="Google Shape;125;p21" title="Chart"/>
          <p:cNvPicPr preferRelativeResize="0"/>
          <p:nvPr/>
        </p:nvPicPr>
        <p:blipFill>
          <a:blip r:embed="rId3">
            <a:alphaModFix/>
          </a:blip>
          <a:stretch>
            <a:fillRect/>
          </a:stretch>
        </p:blipFill>
        <p:spPr>
          <a:xfrm>
            <a:off x="46963" y="643326"/>
            <a:ext cx="4472591" cy="2079375"/>
          </a:xfrm>
          <a:prstGeom prst="rect">
            <a:avLst/>
          </a:prstGeom>
          <a:noFill/>
          <a:ln>
            <a:noFill/>
          </a:ln>
        </p:spPr>
      </p:pic>
      <p:pic>
        <p:nvPicPr>
          <p:cNvPr id="126" name="Google Shape;126;p21" title="Chart"/>
          <p:cNvPicPr preferRelativeResize="0"/>
          <p:nvPr/>
        </p:nvPicPr>
        <p:blipFill>
          <a:blip r:embed="rId4">
            <a:alphaModFix/>
          </a:blip>
          <a:stretch>
            <a:fillRect/>
          </a:stretch>
        </p:blipFill>
        <p:spPr>
          <a:xfrm>
            <a:off x="4618975" y="643341"/>
            <a:ext cx="4472575" cy="2079346"/>
          </a:xfrm>
          <a:prstGeom prst="rect">
            <a:avLst/>
          </a:prstGeom>
          <a:noFill/>
          <a:ln>
            <a:noFill/>
          </a:ln>
        </p:spPr>
      </p:pic>
      <p:pic>
        <p:nvPicPr>
          <p:cNvPr id="127" name="Google Shape;127;p21" title="Chart"/>
          <p:cNvPicPr preferRelativeResize="0"/>
          <p:nvPr/>
        </p:nvPicPr>
        <p:blipFill>
          <a:blip r:embed="rId5">
            <a:alphaModFix/>
          </a:blip>
          <a:stretch>
            <a:fillRect/>
          </a:stretch>
        </p:blipFill>
        <p:spPr>
          <a:xfrm>
            <a:off x="46975" y="2886145"/>
            <a:ext cx="4472575" cy="2079368"/>
          </a:xfrm>
          <a:prstGeom prst="rect">
            <a:avLst/>
          </a:prstGeom>
          <a:noFill/>
          <a:ln>
            <a:noFill/>
          </a:ln>
        </p:spPr>
      </p:pic>
      <p:pic>
        <p:nvPicPr>
          <p:cNvPr id="128" name="Google Shape;128;p21" title="Chart"/>
          <p:cNvPicPr preferRelativeResize="0"/>
          <p:nvPr/>
        </p:nvPicPr>
        <p:blipFill>
          <a:blip r:embed="rId6">
            <a:alphaModFix/>
          </a:blip>
          <a:stretch>
            <a:fillRect/>
          </a:stretch>
        </p:blipFill>
        <p:spPr>
          <a:xfrm>
            <a:off x="4618975" y="2886162"/>
            <a:ext cx="4472575" cy="20793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